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Best light" charset="1" panose="02000603090000020003"/>
      <p:regular r:id="rId14"/>
    </p:embeddedFont>
    <p:embeddedFont>
      <p:font typeface="มอนตี้ Bold Italics" charset="1" panose="00000000000000000000"/>
      <p:regular r:id="rId15"/>
    </p:embeddedFont>
    <p:embeddedFont>
      <p:font typeface="มอนตี้ Bold" charset="1" panose="00000000000000000000"/>
      <p:regular r:id="rId16"/>
    </p:embeddedFont>
    <p:embeddedFont>
      <p:font typeface="มอนตี้" charset="1" panose="000000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png" Type="http://schemas.openxmlformats.org/officeDocument/2006/relationships/image"/><Relationship Id="rId11" Target="../media/image13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10.png" Type="http://schemas.openxmlformats.org/officeDocument/2006/relationships/image"/><Relationship Id="rId9" Target="../media/image1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14.png" Type="http://schemas.openxmlformats.org/officeDocument/2006/relationships/image"/><Relationship Id="rId9" Target="../media/image1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1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1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0" t="-25777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97862">
            <a:off x="16452175" y="6405649"/>
            <a:ext cx="1950741" cy="450444"/>
          </a:xfrm>
          <a:custGeom>
            <a:avLst/>
            <a:gdLst/>
            <a:ahLst/>
            <a:cxnLst/>
            <a:rect r="r" b="b" t="t" l="l"/>
            <a:pathLst>
              <a:path h="450444" w="1950741">
                <a:moveTo>
                  <a:pt x="0" y="0"/>
                </a:moveTo>
                <a:lnTo>
                  <a:pt x="1950741" y="0"/>
                </a:lnTo>
                <a:lnTo>
                  <a:pt x="1950741" y="450444"/>
                </a:lnTo>
                <a:lnTo>
                  <a:pt x="0" y="450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6535287" y="5190085"/>
            <a:ext cx="1448025" cy="1440785"/>
          </a:xfrm>
          <a:custGeom>
            <a:avLst/>
            <a:gdLst/>
            <a:ahLst/>
            <a:cxnLst/>
            <a:rect r="r" b="b" t="t" l="l"/>
            <a:pathLst>
              <a:path h="1440785" w="1448025">
                <a:moveTo>
                  <a:pt x="1448026" y="0"/>
                </a:moveTo>
                <a:lnTo>
                  <a:pt x="0" y="0"/>
                </a:lnTo>
                <a:lnTo>
                  <a:pt x="0" y="1440786"/>
                </a:lnTo>
                <a:lnTo>
                  <a:pt x="1448026" y="1440786"/>
                </a:lnTo>
                <a:lnTo>
                  <a:pt x="1448026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178236">
            <a:off x="1816124" y="1120851"/>
            <a:ext cx="15058165" cy="6137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559"/>
              </a:lnSpc>
            </a:pPr>
            <a:r>
              <a:rPr lang="en-US" sz="17542">
                <a:solidFill>
                  <a:srgbClr val="FFFFFF"/>
                </a:solidFill>
                <a:latin typeface="Best light"/>
                <a:ea typeface="Best light"/>
                <a:cs typeface="Best light"/>
                <a:sym typeface="Best light"/>
              </a:rPr>
              <a:t>Young explorers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674062" y="7252650"/>
            <a:ext cx="6939877" cy="1176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60"/>
              </a:lnSpc>
            </a:pPr>
            <a:r>
              <a:rPr lang="en-US" b="true" sz="3186" i="true">
                <a:solidFill>
                  <a:srgbClr val="000000"/>
                </a:solidFill>
                <a:latin typeface="มอนตี้ Bold Italics"/>
                <a:ea typeface="มอนตี้ Bold Italics"/>
                <a:cs typeface="มอนตี้ Bold Italics"/>
                <a:sym typeface="มอนตี้ Bold Italics"/>
              </a:rPr>
              <a:t>From screen to green learning</a:t>
            </a:r>
          </a:p>
          <a:p>
            <a:pPr algn="ctr">
              <a:lnSpc>
                <a:spcPts val="4460"/>
              </a:lnSpc>
            </a:pPr>
            <a:r>
              <a:rPr lang="en-US" sz="3186" b="true">
                <a:solidFill>
                  <a:srgbClr val="000000"/>
                </a:solidFill>
                <a:latin typeface="มอนตี้ Bold"/>
                <a:ea typeface="มอนตี้ Bold"/>
                <a:cs typeface="มอนตี้ Bold"/>
                <a:sym typeface="มอนตี้ Bold"/>
              </a:rPr>
              <a:t>POLAND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0" t="-25777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97862">
            <a:off x="16452175" y="5994038"/>
            <a:ext cx="1950741" cy="450444"/>
          </a:xfrm>
          <a:custGeom>
            <a:avLst/>
            <a:gdLst/>
            <a:ahLst/>
            <a:cxnLst/>
            <a:rect r="r" b="b" t="t" l="l"/>
            <a:pathLst>
              <a:path h="450444" w="1950741">
                <a:moveTo>
                  <a:pt x="0" y="0"/>
                </a:moveTo>
                <a:lnTo>
                  <a:pt x="1950741" y="0"/>
                </a:lnTo>
                <a:lnTo>
                  <a:pt x="1950741" y="450444"/>
                </a:lnTo>
                <a:lnTo>
                  <a:pt x="0" y="450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6535287" y="5190085"/>
            <a:ext cx="1448025" cy="1440785"/>
          </a:xfrm>
          <a:custGeom>
            <a:avLst/>
            <a:gdLst/>
            <a:ahLst/>
            <a:cxnLst/>
            <a:rect r="r" b="b" t="t" l="l"/>
            <a:pathLst>
              <a:path h="1440785" w="1448025">
                <a:moveTo>
                  <a:pt x="1448026" y="0"/>
                </a:moveTo>
                <a:lnTo>
                  <a:pt x="0" y="0"/>
                </a:lnTo>
                <a:lnTo>
                  <a:pt x="0" y="1440786"/>
                </a:lnTo>
                <a:lnTo>
                  <a:pt x="1448026" y="1440786"/>
                </a:lnTo>
                <a:lnTo>
                  <a:pt x="1448026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75659">
            <a:off x="1150316" y="636910"/>
            <a:ext cx="15987367" cy="9013180"/>
          </a:xfrm>
          <a:custGeom>
            <a:avLst/>
            <a:gdLst/>
            <a:ahLst/>
            <a:cxnLst/>
            <a:rect r="r" b="b" t="t" l="l"/>
            <a:pathLst>
              <a:path h="9013180" w="15987367">
                <a:moveTo>
                  <a:pt x="0" y="0"/>
                </a:moveTo>
                <a:lnTo>
                  <a:pt x="15987368" y="0"/>
                </a:lnTo>
                <a:lnTo>
                  <a:pt x="15987368" y="9013180"/>
                </a:lnTo>
                <a:lnTo>
                  <a:pt x="0" y="90131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653460" y="1977708"/>
            <a:ext cx="8981080" cy="1393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96"/>
              </a:lnSpc>
            </a:pPr>
            <a:r>
              <a:rPr lang="en-US" sz="8140">
                <a:solidFill>
                  <a:srgbClr val="454B91"/>
                </a:solidFill>
                <a:latin typeface="Best light"/>
                <a:ea typeface="Best light"/>
                <a:cs typeface="Best light"/>
                <a:sym typeface="Best light"/>
              </a:rPr>
              <a:t>Walk to nature....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326935" y="3684429"/>
            <a:ext cx="14208352" cy="4290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58"/>
              </a:lnSpc>
              <a:spcBef>
                <a:spcPct val="0"/>
              </a:spcBef>
            </a:pPr>
            <a:r>
              <a:rPr lang="en-US" b="true" sz="3970">
                <a:solidFill>
                  <a:srgbClr val="454B91"/>
                </a:solidFill>
                <a:latin typeface="มอนตี้ Bold"/>
                <a:ea typeface="มอนตี้ Bold"/>
                <a:cs typeface="มอนตี้ Bold"/>
                <a:sym typeface="มอนตี้ Bold"/>
              </a:rPr>
              <a:t>In winter, when access to fresh v</a:t>
            </a:r>
            <a:r>
              <a:rPr lang="en-US" b="true" sz="3970">
                <a:solidFill>
                  <a:srgbClr val="454B91"/>
                </a:solidFill>
                <a:latin typeface="มอนตี้ Bold"/>
                <a:ea typeface="มอนตี้ Bold"/>
                <a:cs typeface="มอนตี้ Bold"/>
                <a:sym typeface="มอนตี้ Bold"/>
              </a:rPr>
              <a:t>egetation is limited, they must rely on other food sources. Beech seeds, tree bark, and pine cones play an important role.</a:t>
            </a:r>
          </a:p>
          <a:p>
            <a:pPr algn="ctr">
              <a:lnSpc>
                <a:spcPts val="5558"/>
              </a:lnSpc>
              <a:spcBef>
                <a:spcPct val="0"/>
              </a:spcBef>
            </a:pPr>
            <a:r>
              <a:rPr lang="en-US" b="true" sz="3970">
                <a:solidFill>
                  <a:srgbClr val="454B91"/>
                </a:solidFill>
                <a:latin typeface="มอนตี้ Bold"/>
                <a:ea typeface="มอนตี้ Bold"/>
                <a:cs typeface="มอนตี้ Bold"/>
                <a:sym typeface="มอนตี้ Bold"/>
              </a:rPr>
              <a:t> Our little explorers had the opportunity to see the animals' diet and observe how nature changes as winter approaches.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0" t="-25777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97862">
            <a:off x="16452175" y="6405649"/>
            <a:ext cx="1950741" cy="450444"/>
          </a:xfrm>
          <a:custGeom>
            <a:avLst/>
            <a:gdLst/>
            <a:ahLst/>
            <a:cxnLst/>
            <a:rect r="r" b="b" t="t" l="l"/>
            <a:pathLst>
              <a:path h="450444" w="1950741">
                <a:moveTo>
                  <a:pt x="0" y="0"/>
                </a:moveTo>
                <a:lnTo>
                  <a:pt x="1950741" y="0"/>
                </a:lnTo>
                <a:lnTo>
                  <a:pt x="1950741" y="450444"/>
                </a:lnTo>
                <a:lnTo>
                  <a:pt x="0" y="450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6535287" y="5190085"/>
            <a:ext cx="1448025" cy="1440785"/>
          </a:xfrm>
          <a:custGeom>
            <a:avLst/>
            <a:gdLst/>
            <a:ahLst/>
            <a:cxnLst/>
            <a:rect r="r" b="b" t="t" l="l"/>
            <a:pathLst>
              <a:path h="1440785" w="1448025">
                <a:moveTo>
                  <a:pt x="1448026" y="0"/>
                </a:moveTo>
                <a:lnTo>
                  <a:pt x="0" y="0"/>
                </a:lnTo>
                <a:lnTo>
                  <a:pt x="0" y="1440786"/>
                </a:lnTo>
                <a:lnTo>
                  <a:pt x="1448026" y="1440786"/>
                </a:lnTo>
                <a:lnTo>
                  <a:pt x="1448026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75659">
            <a:off x="1150316" y="636910"/>
            <a:ext cx="15987367" cy="9013180"/>
          </a:xfrm>
          <a:custGeom>
            <a:avLst/>
            <a:gdLst/>
            <a:ahLst/>
            <a:cxnLst/>
            <a:rect r="r" b="b" t="t" l="l"/>
            <a:pathLst>
              <a:path h="9013180" w="15987367">
                <a:moveTo>
                  <a:pt x="0" y="0"/>
                </a:moveTo>
                <a:lnTo>
                  <a:pt x="15987368" y="0"/>
                </a:lnTo>
                <a:lnTo>
                  <a:pt x="15987368" y="9013180"/>
                </a:lnTo>
                <a:lnTo>
                  <a:pt x="0" y="90131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97622" y="1065613"/>
            <a:ext cx="4245801" cy="4844865"/>
          </a:xfrm>
          <a:custGeom>
            <a:avLst/>
            <a:gdLst/>
            <a:ahLst/>
            <a:cxnLst/>
            <a:rect r="r" b="b" t="t" l="l"/>
            <a:pathLst>
              <a:path h="4844865" w="4245801">
                <a:moveTo>
                  <a:pt x="0" y="0"/>
                </a:moveTo>
                <a:lnTo>
                  <a:pt x="4245801" y="0"/>
                </a:lnTo>
                <a:lnTo>
                  <a:pt x="4245801" y="4844865"/>
                </a:lnTo>
                <a:lnTo>
                  <a:pt x="0" y="48448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8229" r="0" b="-822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97622" y="6128597"/>
            <a:ext cx="5563916" cy="3129703"/>
          </a:xfrm>
          <a:custGeom>
            <a:avLst/>
            <a:gdLst/>
            <a:ahLst/>
            <a:cxnLst/>
            <a:rect r="r" b="b" t="t" l="l"/>
            <a:pathLst>
              <a:path h="3129703" w="5563916">
                <a:moveTo>
                  <a:pt x="0" y="0"/>
                </a:moveTo>
                <a:lnTo>
                  <a:pt x="5563916" y="0"/>
                </a:lnTo>
                <a:lnTo>
                  <a:pt x="5563916" y="3129703"/>
                </a:lnTo>
                <a:lnTo>
                  <a:pt x="0" y="3129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341551" y="3826773"/>
            <a:ext cx="3745299" cy="2804098"/>
          </a:xfrm>
          <a:custGeom>
            <a:avLst/>
            <a:gdLst/>
            <a:ahLst/>
            <a:cxnLst/>
            <a:rect r="r" b="b" t="t" l="l"/>
            <a:pathLst>
              <a:path h="2804098" w="3745299">
                <a:moveTo>
                  <a:pt x="0" y="0"/>
                </a:moveTo>
                <a:lnTo>
                  <a:pt x="3745299" y="0"/>
                </a:lnTo>
                <a:lnTo>
                  <a:pt x="3745299" y="2804098"/>
                </a:lnTo>
                <a:lnTo>
                  <a:pt x="0" y="28040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300261" y="1668170"/>
            <a:ext cx="7235027" cy="6403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96"/>
              </a:lnSpc>
              <a:spcBef>
                <a:spcPct val="0"/>
              </a:spcBef>
            </a:pPr>
            <a:r>
              <a:rPr lang="en-US" b="true" sz="5140">
                <a:solidFill>
                  <a:srgbClr val="000000"/>
                </a:solidFill>
                <a:latin typeface="มอนตี้ Bold"/>
                <a:ea typeface="มอนตี้ Bold"/>
                <a:cs typeface="มอนตี้ Bold"/>
                <a:sym typeface="มอนตี้ Bold"/>
              </a:rPr>
              <a:t>Beech seeds are a valuable food rich in fat and protein. </a:t>
            </a:r>
            <a:r>
              <a:rPr lang="en-US" b="true" sz="5140">
                <a:solidFill>
                  <a:srgbClr val="000000"/>
                </a:solidFill>
                <a:latin typeface="มอนตี้ Bold"/>
                <a:ea typeface="มอนตี้ Bold"/>
                <a:cs typeface="มอนตี้ Bold"/>
                <a:sym typeface="มอนตี้ Bold"/>
              </a:rPr>
              <a:t>They are eaten by wild boars, wood mice, and birds, helping animals survive the winter.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0" t="-25777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97862">
            <a:off x="16452175" y="6405649"/>
            <a:ext cx="1950741" cy="450444"/>
          </a:xfrm>
          <a:custGeom>
            <a:avLst/>
            <a:gdLst/>
            <a:ahLst/>
            <a:cxnLst/>
            <a:rect r="r" b="b" t="t" l="l"/>
            <a:pathLst>
              <a:path h="450444" w="1950741">
                <a:moveTo>
                  <a:pt x="0" y="0"/>
                </a:moveTo>
                <a:lnTo>
                  <a:pt x="1950741" y="0"/>
                </a:lnTo>
                <a:lnTo>
                  <a:pt x="1950741" y="450444"/>
                </a:lnTo>
                <a:lnTo>
                  <a:pt x="0" y="450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6535287" y="5190085"/>
            <a:ext cx="1448025" cy="1440785"/>
          </a:xfrm>
          <a:custGeom>
            <a:avLst/>
            <a:gdLst/>
            <a:ahLst/>
            <a:cxnLst/>
            <a:rect r="r" b="b" t="t" l="l"/>
            <a:pathLst>
              <a:path h="1440785" w="1448025">
                <a:moveTo>
                  <a:pt x="1448026" y="0"/>
                </a:moveTo>
                <a:lnTo>
                  <a:pt x="0" y="0"/>
                </a:lnTo>
                <a:lnTo>
                  <a:pt x="0" y="1440786"/>
                </a:lnTo>
                <a:lnTo>
                  <a:pt x="1448026" y="1440786"/>
                </a:lnTo>
                <a:lnTo>
                  <a:pt x="1448026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75659">
            <a:off x="1150316" y="636910"/>
            <a:ext cx="15987367" cy="9013180"/>
          </a:xfrm>
          <a:custGeom>
            <a:avLst/>
            <a:gdLst/>
            <a:ahLst/>
            <a:cxnLst/>
            <a:rect r="r" b="b" t="t" l="l"/>
            <a:pathLst>
              <a:path h="9013180" w="15987367">
                <a:moveTo>
                  <a:pt x="0" y="0"/>
                </a:moveTo>
                <a:lnTo>
                  <a:pt x="15987368" y="0"/>
                </a:lnTo>
                <a:lnTo>
                  <a:pt x="15987368" y="9013180"/>
                </a:lnTo>
                <a:lnTo>
                  <a:pt x="0" y="90131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45166" y="4126473"/>
            <a:ext cx="4152442" cy="5131827"/>
          </a:xfrm>
          <a:custGeom>
            <a:avLst/>
            <a:gdLst/>
            <a:ahLst/>
            <a:cxnLst/>
            <a:rect r="r" b="b" t="t" l="l"/>
            <a:pathLst>
              <a:path h="5131827" w="4152442">
                <a:moveTo>
                  <a:pt x="0" y="0"/>
                </a:moveTo>
                <a:lnTo>
                  <a:pt x="4152442" y="0"/>
                </a:lnTo>
                <a:lnTo>
                  <a:pt x="4152442" y="5131827"/>
                </a:lnTo>
                <a:lnTo>
                  <a:pt x="0" y="51318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3764" r="0" b="-376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999063" y="5342057"/>
            <a:ext cx="3506925" cy="3195192"/>
          </a:xfrm>
          <a:custGeom>
            <a:avLst/>
            <a:gdLst/>
            <a:ahLst/>
            <a:cxnLst/>
            <a:rect r="r" b="b" t="t" l="l"/>
            <a:pathLst>
              <a:path h="3195192" w="3506925">
                <a:moveTo>
                  <a:pt x="0" y="0"/>
                </a:moveTo>
                <a:lnTo>
                  <a:pt x="3506926" y="0"/>
                </a:lnTo>
                <a:lnTo>
                  <a:pt x="3506926" y="3195191"/>
                </a:lnTo>
                <a:lnTo>
                  <a:pt x="0" y="31951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472" t="0" r="-15984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505989" y="1206863"/>
            <a:ext cx="7029299" cy="7234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56"/>
              </a:lnSpc>
              <a:spcBef>
                <a:spcPct val="0"/>
              </a:spcBef>
            </a:pPr>
            <a:r>
              <a:rPr lang="en-US" b="true" sz="5040">
                <a:solidFill>
                  <a:srgbClr val="000000"/>
                </a:solidFill>
                <a:latin typeface="มอนตี้ Bold"/>
                <a:ea typeface="มอนตี้ Bold"/>
                <a:cs typeface="มอนตี้ Bold"/>
                <a:sym typeface="มอนตี้ Bold"/>
              </a:rPr>
              <a:t>The cones of coniferous trees such as pine and spruce contain seeds that are eagerly eaten by birds (e.g. crossbills) and rodents.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5070769" y="1028700"/>
            <a:ext cx="3734311" cy="4054955"/>
          </a:xfrm>
          <a:custGeom>
            <a:avLst/>
            <a:gdLst/>
            <a:ahLst/>
            <a:cxnLst/>
            <a:rect r="r" b="b" t="t" l="l"/>
            <a:pathLst>
              <a:path h="4054955" w="3734311">
                <a:moveTo>
                  <a:pt x="0" y="0"/>
                </a:moveTo>
                <a:lnTo>
                  <a:pt x="3734311" y="0"/>
                </a:lnTo>
                <a:lnTo>
                  <a:pt x="3734311" y="4054955"/>
                </a:lnTo>
                <a:lnTo>
                  <a:pt x="0" y="40549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567" t="-718" r="0" b="-23581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45166" y="1028700"/>
            <a:ext cx="3304250" cy="2754689"/>
          </a:xfrm>
          <a:custGeom>
            <a:avLst/>
            <a:gdLst/>
            <a:ahLst/>
            <a:cxnLst/>
            <a:rect r="r" b="b" t="t" l="l"/>
            <a:pathLst>
              <a:path h="2754689" w="3304250">
                <a:moveTo>
                  <a:pt x="0" y="0"/>
                </a:moveTo>
                <a:lnTo>
                  <a:pt x="3304249" y="0"/>
                </a:lnTo>
                <a:lnTo>
                  <a:pt x="3304249" y="2754689"/>
                </a:lnTo>
                <a:lnTo>
                  <a:pt x="0" y="275468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712" t="0" r="-6075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0" t="-25777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97862">
            <a:off x="16452175" y="6405649"/>
            <a:ext cx="1950741" cy="450444"/>
          </a:xfrm>
          <a:custGeom>
            <a:avLst/>
            <a:gdLst/>
            <a:ahLst/>
            <a:cxnLst/>
            <a:rect r="r" b="b" t="t" l="l"/>
            <a:pathLst>
              <a:path h="450444" w="1950741">
                <a:moveTo>
                  <a:pt x="0" y="0"/>
                </a:moveTo>
                <a:lnTo>
                  <a:pt x="1950741" y="0"/>
                </a:lnTo>
                <a:lnTo>
                  <a:pt x="1950741" y="450444"/>
                </a:lnTo>
                <a:lnTo>
                  <a:pt x="0" y="450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6535287" y="5190085"/>
            <a:ext cx="1448025" cy="1440785"/>
          </a:xfrm>
          <a:custGeom>
            <a:avLst/>
            <a:gdLst/>
            <a:ahLst/>
            <a:cxnLst/>
            <a:rect r="r" b="b" t="t" l="l"/>
            <a:pathLst>
              <a:path h="1440785" w="1448025">
                <a:moveTo>
                  <a:pt x="1448026" y="0"/>
                </a:moveTo>
                <a:lnTo>
                  <a:pt x="0" y="0"/>
                </a:lnTo>
                <a:lnTo>
                  <a:pt x="0" y="1440786"/>
                </a:lnTo>
                <a:lnTo>
                  <a:pt x="1448026" y="1440786"/>
                </a:lnTo>
                <a:lnTo>
                  <a:pt x="1448026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75659">
            <a:off x="1174694" y="636910"/>
            <a:ext cx="15987367" cy="9013180"/>
          </a:xfrm>
          <a:custGeom>
            <a:avLst/>
            <a:gdLst/>
            <a:ahLst/>
            <a:cxnLst/>
            <a:rect r="r" b="b" t="t" l="l"/>
            <a:pathLst>
              <a:path h="9013180" w="15987367">
                <a:moveTo>
                  <a:pt x="0" y="0"/>
                </a:moveTo>
                <a:lnTo>
                  <a:pt x="15987367" y="0"/>
                </a:lnTo>
                <a:lnTo>
                  <a:pt x="15987367" y="9013180"/>
                </a:lnTo>
                <a:lnTo>
                  <a:pt x="0" y="90131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132711" y="1391987"/>
            <a:ext cx="4603914" cy="4639831"/>
          </a:xfrm>
          <a:custGeom>
            <a:avLst/>
            <a:gdLst/>
            <a:ahLst/>
            <a:cxnLst/>
            <a:rect r="r" b="b" t="t" l="l"/>
            <a:pathLst>
              <a:path h="4639831" w="4603914">
                <a:moveTo>
                  <a:pt x="0" y="0"/>
                </a:moveTo>
                <a:lnTo>
                  <a:pt x="4603914" y="0"/>
                </a:lnTo>
                <a:lnTo>
                  <a:pt x="4603914" y="4639831"/>
                </a:lnTo>
                <a:lnTo>
                  <a:pt x="0" y="46398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3638" t="0" r="-20288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434668" y="5574427"/>
            <a:ext cx="5530227" cy="3683873"/>
          </a:xfrm>
          <a:custGeom>
            <a:avLst/>
            <a:gdLst/>
            <a:ahLst/>
            <a:cxnLst/>
            <a:rect r="r" b="b" t="t" l="l"/>
            <a:pathLst>
              <a:path h="3683873" w="5530227">
                <a:moveTo>
                  <a:pt x="0" y="0"/>
                </a:moveTo>
                <a:lnTo>
                  <a:pt x="5530227" y="0"/>
                </a:lnTo>
                <a:lnTo>
                  <a:pt x="5530227" y="3683873"/>
                </a:lnTo>
                <a:lnTo>
                  <a:pt x="0" y="36838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577656" y="2496139"/>
            <a:ext cx="7074728" cy="50756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39"/>
              </a:lnSpc>
              <a:spcBef>
                <a:spcPct val="0"/>
              </a:spcBef>
            </a:pPr>
            <a:r>
              <a:rPr lang="en-US" b="true" sz="5671">
                <a:solidFill>
                  <a:srgbClr val="000000"/>
                </a:solidFill>
                <a:latin typeface="มอนตี้ Bold"/>
                <a:ea typeface="มอนตี้ Bold"/>
                <a:cs typeface="มอนตี้ Bold"/>
                <a:sym typeface="มอนตี้ Bold"/>
              </a:rPr>
              <a:t>The children also spotted traces of deer, which will not hide for the winter.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0" t="-25777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97862">
            <a:off x="16452175" y="6405649"/>
            <a:ext cx="1950741" cy="450444"/>
          </a:xfrm>
          <a:custGeom>
            <a:avLst/>
            <a:gdLst/>
            <a:ahLst/>
            <a:cxnLst/>
            <a:rect r="r" b="b" t="t" l="l"/>
            <a:pathLst>
              <a:path h="450444" w="1950741">
                <a:moveTo>
                  <a:pt x="0" y="0"/>
                </a:moveTo>
                <a:lnTo>
                  <a:pt x="1950741" y="0"/>
                </a:lnTo>
                <a:lnTo>
                  <a:pt x="1950741" y="450444"/>
                </a:lnTo>
                <a:lnTo>
                  <a:pt x="0" y="450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6535287" y="5190085"/>
            <a:ext cx="1448025" cy="1440785"/>
          </a:xfrm>
          <a:custGeom>
            <a:avLst/>
            <a:gdLst/>
            <a:ahLst/>
            <a:cxnLst/>
            <a:rect r="r" b="b" t="t" l="l"/>
            <a:pathLst>
              <a:path h="1440785" w="1448025">
                <a:moveTo>
                  <a:pt x="1448026" y="0"/>
                </a:moveTo>
                <a:lnTo>
                  <a:pt x="0" y="0"/>
                </a:lnTo>
                <a:lnTo>
                  <a:pt x="0" y="1440786"/>
                </a:lnTo>
                <a:lnTo>
                  <a:pt x="1448026" y="1440786"/>
                </a:lnTo>
                <a:lnTo>
                  <a:pt x="1448026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75659">
            <a:off x="1150316" y="636910"/>
            <a:ext cx="15987367" cy="9013180"/>
          </a:xfrm>
          <a:custGeom>
            <a:avLst/>
            <a:gdLst/>
            <a:ahLst/>
            <a:cxnLst/>
            <a:rect r="r" b="b" t="t" l="l"/>
            <a:pathLst>
              <a:path h="9013180" w="15987367">
                <a:moveTo>
                  <a:pt x="0" y="0"/>
                </a:moveTo>
                <a:lnTo>
                  <a:pt x="15987368" y="0"/>
                </a:lnTo>
                <a:lnTo>
                  <a:pt x="15987368" y="9013180"/>
                </a:lnTo>
                <a:lnTo>
                  <a:pt x="0" y="90131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896954" y="1414997"/>
            <a:ext cx="7940035" cy="7550177"/>
          </a:xfrm>
          <a:custGeom>
            <a:avLst/>
            <a:gdLst/>
            <a:ahLst/>
            <a:cxnLst/>
            <a:rect r="r" b="b" t="t" l="l"/>
            <a:pathLst>
              <a:path h="7550177" w="7940035">
                <a:moveTo>
                  <a:pt x="0" y="0"/>
                </a:moveTo>
                <a:lnTo>
                  <a:pt x="7940035" y="0"/>
                </a:lnTo>
                <a:lnTo>
                  <a:pt x="7940035" y="7550177"/>
                </a:lnTo>
                <a:lnTo>
                  <a:pt x="0" y="75501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3182" t="0" r="-13182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793478" y="2526912"/>
            <a:ext cx="9525" cy="1393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96"/>
              </a:lnSpc>
              <a:spcBef>
                <a:spcPct val="0"/>
              </a:spcBef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0081746" y="1903300"/>
            <a:ext cx="6354598" cy="5498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92"/>
              </a:lnSpc>
              <a:spcBef>
                <a:spcPct val="0"/>
              </a:spcBef>
            </a:pPr>
            <a:r>
              <a:rPr lang="en-US" b="true" sz="5137">
                <a:solidFill>
                  <a:srgbClr val="000000"/>
                </a:solidFill>
                <a:latin typeface="มอนตี้ Bold"/>
                <a:ea typeface="มอนตี้ Bold"/>
                <a:cs typeface="มอนตี้ Bold"/>
                <a:sym typeface="มอนตี้ Bold"/>
              </a:rPr>
              <a:t>They also reached the very center of the forest and the pasture, where the forester feeds the roe deer and deer</a:t>
            </a:r>
            <a:r>
              <a:rPr lang="en-US" sz="5137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0" t="-25777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97862">
            <a:off x="16452175" y="6405649"/>
            <a:ext cx="1950741" cy="450444"/>
          </a:xfrm>
          <a:custGeom>
            <a:avLst/>
            <a:gdLst/>
            <a:ahLst/>
            <a:cxnLst/>
            <a:rect r="r" b="b" t="t" l="l"/>
            <a:pathLst>
              <a:path h="450444" w="1950741">
                <a:moveTo>
                  <a:pt x="0" y="0"/>
                </a:moveTo>
                <a:lnTo>
                  <a:pt x="1950741" y="0"/>
                </a:lnTo>
                <a:lnTo>
                  <a:pt x="1950741" y="450444"/>
                </a:lnTo>
                <a:lnTo>
                  <a:pt x="0" y="450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6535287" y="5190085"/>
            <a:ext cx="1448025" cy="1440785"/>
          </a:xfrm>
          <a:custGeom>
            <a:avLst/>
            <a:gdLst/>
            <a:ahLst/>
            <a:cxnLst/>
            <a:rect r="r" b="b" t="t" l="l"/>
            <a:pathLst>
              <a:path h="1440785" w="1448025">
                <a:moveTo>
                  <a:pt x="1448026" y="0"/>
                </a:moveTo>
                <a:lnTo>
                  <a:pt x="0" y="0"/>
                </a:lnTo>
                <a:lnTo>
                  <a:pt x="0" y="1440786"/>
                </a:lnTo>
                <a:lnTo>
                  <a:pt x="1448026" y="1440786"/>
                </a:lnTo>
                <a:lnTo>
                  <a:pt x="1448026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75659">
            <a:off x="1150316" y="636910"/>
            <a:ext cx="15987367" cy="9013180"/>
          </a:xfrm>
          <a:custGeom>
            <a:avLst/>
            <a:gdLst/>
            <a:ahLst/>
            <a:cxnLst/>
            <a:rect r="r" b="b" t="t" l="l"/>
            <a:pathLst>
              <a:path h="9013180" w="15987367">
                <a:moveTo>
                  <a:pt x="0" y="0"/>
                </a:moveTo>
                <a:lnTo>
                  <a:pt x="15987368" y="0"/>
                </a:lnTo>
                <a:lnTo>
                  <a:pt x="15987368" y="9013180"/>
                </a:lnTo>
                <a:lnTo>
                  <a:pt x="0" y="90131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926160" y="2777237"/>
            <a:ext cx="8454229" cy="6320335"/>
          </a:xfrm>
          <a:custGeom>
            <a:avLst/>
            <a:gdLst/>
            <a:ahLst/>
            <a:cxnLst/>
            <a:rect r="r" b="b" t="t" l="l"/>
            <a:pathLst>
              <a:path h="6320335" w="8454229">
                <a:moveTo>
                  <a:pt x="0" y="0"/>
                </a:moveTo>
                <a:lnTo>
                  <a:pt x="8454229" y="0"/>
                </a:lnTo>
                <a:lnTo>
                  <a:pt x="8454229" y="6320335"/>
                </a:lnTo>
                <a:lnTo>
                  <a:pt x="0" y="63203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289" t="-9291" r="-4289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502836" y="1383802"/>
            <a:ext cx="11282328" cy="1393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96"/>
              </a:lnSpc>
            </a:pPr>
            <a:r>
              <a:rPr lang="en-US" sz="8140">
                <a:solidFill>
                  <a:srgbClr val="454B91"/>
                </a:solidFill>
                <a:latin typeface="Best light"/>
                <a:ea typeface="Best light"/>
                <a:cs typeface="Best light"/>
                <a:sym typeface="Best light"/>
              </a:rPr>
              <a:t>Little learn geometrick..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380389" y="2724072"/>
            <a:ext cx="6154899" cy="5228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23"/>
              </a:lnSpc>
              <a:spcBef>
                <a:spcPct val="0"/>
              </a:spcBef>
            </a:pPr>
            <a:r>
              <a:rPr lang="en-US" b="true" sz="4873">
                <a:solidFill>
                  <a:srgbClr val="000000"/>
                </a:solidFill>
                <a:latin typeface="มอนตี้ Bold"/>
                <a:ea typeface="มอนตี้ Bold"/>
                <a:cs typeface="มอนตี้ Bold"/>
                <a:sym typeface="มอนตี้ Bold"/>
              </a:rPr>
              <a:t>While observing the soil, they remembered geometric figures and used branches for this purpose.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0" t="-25777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97862">
            <a:off x="16452175" y="6405649"/>
            <a:ext cx="1950741" cy="450444"/>
          </a:xfrm>
          <a:custGeom>
            <a:avLst/>
            <a:gdLst/>
            <a:ahLst/>
            <a:cxnLst/>
            <a:rect r="r" b="b" t="t" l="l"/>
            <a:pathLst>
              <a:path h="450444" w="1950741">
                <a:moveTo>
                  <a:pt x="0" y="0"/>
                </a:moveTo>
                <a:lnTo>
                  <a:pt x="1950741" y="0"/>
                </a:lnTo>
                <a:lnTo>
                  <a:pt x="1950741" y="450444"/>
                </a:lnTo>
                <a:lnTo>
                  <a:pt x="0" y="450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6535287" y="5190085"/>
            <a:ext cx="1448025" cy="1440785"/>
          </a:xfrm>
          <a:custGeom>
            <a:avLst/>
            <a:gdLst/>
            <a:ahLst/>
            <a:cxnLst/>
            <a:rect r="r" b="b" t="t" l="l"/>
            <a:pathLst>
              <a:path h="1440785" w="1448025">
                <a:moveTo>
                  <a:pt x="1448026" y="0"/>
                </a:moveTo>
                <a:lnTo>
                  <a:pt x="0" y="0"/>
                </a:lnTo>
                <a:lnTo>
                  <a:pt x="0" y="1440786"/>
                </a:lnTo>
                <a:lnTo>
                  <a:pt x="1448026" y="1440786"/>
                </a:lnTo>
                <a:lnTo>
                  <a:pt x="1448026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5" id="5"/>
          <p:cNvSpPr txBox="true"/>
          <p:nvPr/>
        </p:nvSpPr>
        <p:spPr>
          <a:xfrm rot="-178236">
            <a:off x="2318869" y="1545376"/>
            <a:ext cx="14145502" cy="3103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20"/>
              </a:lnSpc>
            </a:pPr>
            <a:r>
              <a:rPr lang="en-US" sz="18014">
                <a:solidFill>
                  <a:srgbClr val="FFFFFF"/>
                </a:solidFill>
                <a:latin typeface="Best light"/>
                <a:ea typeface="Best light"/>
                <a:cs typeface="Best light"/>
                <a:sym typeface="Best light"/>
              </a:rPr>
              <a:t>Thank You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DAG9wFpIhDU</dc:identifier>
  <dcterms:modified xsi:type="dcterms:W3CDTF">2011-08-01T06:04:30Z</dcterms:modified>
  <cp:revision>1</cp:revision>
  <dc:title>Blue White Cute Simple Winter Illustration Presentation</dc:title>
</cp:coreProperties>
</file>