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Sabon Bold Italics" charset="1" panose="02020702060506090303"/>
      <p:regular r:id="rId14"/>
    </p:embeddedFont>
    <p:embeddedFont>
      <p:font typeface="Migra Ultra-Bold" charset="1" panose="00000900000000000000"/>
      <p:regular r:id="rId15"/>
    </p:embeddedFont>
    <p:embeddedFont>
      <p:font typeface="Migra Extra-Light" charset="1" panose="000003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903131"/>
            <a:ext cx="18288000" cy="4767739"/>
          </a:xfrm>
          <a:custGeom>
            <a:avLst/>
            <a:gdLst/>
            <a:ahLst/>
            <a:cxnLst/>
            <a:rect r="r" b="b" t="t" l="l"/>
            <a:pathLst>
              <a:path h="4767739" w="18288000">
                <a:moveTo>
                  <a:pt x="0" y="0"/>
                </a:moveTo>
                <a:lnTo>
                  <a:pt x="18288000" y="0"/>
                </a:lnTo>
                <a:lnTo>
                  <a:pt x="18288000" y="4767738"/>
                </a:lnTo>
                <a:lnTo>
                  <a:pt x="0" y="4767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38" r="0" b="-633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61417" y="1829603"/>
            <a:ext cx="6992261" cy="7428697"/>
          </a:xfrm>
          <a:custGeom>
            <a:avLst/>
            <a:gdLst/>
            <a:ahLst/>
            <a:cxnLst/>
            <a:rect r="r" b="b" t="t" l="l"/>
            <a:pathLst>
              <a:path h="7428697" w="6992261">
                <a:moveTo>
                  <a:pt x="0" y="0"/>
                </a:moveTo>
                <a:lnTo>
                  <a:pt x="6992261" y="0"/>
                </a:lnTo>
                <a:lnTo>
                  <a:pt x="6992261" y="7428697"/>
                </a:lnTo>
                <a:lnTo>
                  <a:pt x="0" y="7428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32799" y="6007826"/>
            <a:ext cx="1903268" cy="1895305"/>
          </a:xfrm>
          <a:custGeom>
            <a:avLst/>
            <a:gdLst/>
            <a:ahLst/>
            <a:cxnLst/>
            <a:rect r="r" b="b" t="t" l="l"/>
            <a:pathLst>
              <a:path h="1895305" w="1903268">
                <a:moveTo>
                  <a:pt x="0" y="0"/>
                </a:moveTo>
                <a:lnTo>
                  <a:pt x="1903269" y="0"/>
                </a:lnTo>
                <a:lnTo>
                  <a:pt x="1903269" y="1895305"/>
                </a:lnTo>
                <a:lnTo>
                  <a:pt x="0" y="18953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2425" y="3150923"/>
            <a:ext cx="10364017" cy="4167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32"/>
              </a:lnSpc>
            </a:pPr>
            <a:r>
              <a:rPr lang="en-US" b="true" sz="10349" i="true">
                <a:solidFill>
                  <a:srgbClr val="76B444"/>
                </a:solidFill>
                <a:latin typeface="Sabon Bold Italics"/>
                <a:ea typeface="Sabon Bold Italics"/>
                <a:cs typeface="Sabon Bold Italics"/>
                <a:sym typeface="Sabon Bold Italics"/>
              </a:rPr>
              <a:t>Earth Day</a:t>
            </a:r>
          </a:p>
          <a:p>
            <a:pPr algn="ctr">
              <a:lnSpc>
                <a:spcPts val="2796"/>
              </a:lnSpc>
            </a:pPr>
          </a:p>
          <a:p>
            <a:pPr algn="ctr">
              <a:lnSpc>
                <a:spcPts val="3176"/>
              </a:lnSpc>
            </a:pPr>
            <a:r>
              <a:rPr lang="en-US" b="true" sz="3343" i="true">
                <a:solidFill>
                  <a:srgbClr val="76B444"/>
                </a:solidFill>
                <a:latin typeface="Sabon Bold Italics"/>
                <a:ea typeface="Sabon Bold Italics"/>
                <a:cs typeface="Sabon Bold Italics"/>
                <a:sym typeface="Sabon Bold Italics"/>
              </a:rPr>
              <a:t>FROM SCREEN TO GREEN LEARNING </a:t>
            </a:r>
          </a:p>
          <a:p>
            <a:pPr algn="ctr">
              <a:lnSpc>
                <a:spcPts val="1949"/>
              </a:lnSpc>
            </a:pPr>
            <a:r>
              <a:rPr lang="en-US" b="true" sz="2051" i="true">
                <a:solidFill>
                  <a:srgbClr val="76B444"/>
                </a:solidFill>
                <a:latin typeface="Sabon Bold Italics"/>
                <a:ea typeface="Sabon Bold Italics"/>
                <a:cs typeface="Sabon Bold Italics"/>
                <a:sym typeface="Sabon Bold Italics"/>
              </a:rPr>
              <a:t> ERASMUS+ KA210-SCH Project № 2025-1-BG01-KA210-SCH-00035829</a:t>
            </a:r>
          </a:p>
          <a:p>
            <a:pPr algn="ctr">
              <a:lnSpc>
                <a:spcPts val="1949"/>
              </a:lnSpc>
            </a:pPr>
            <a:r>
              <a:rPr lang="en-US" b="true" sz="2051" i="true">
                <a:solidFill>
                  <a:srgbClr val="76B444"/>
                </a:solidFill>
                <a:latin typeface="Sabon Bold Italics"/>
                <a:ea typeface="Sabon Bold Italics"/>
                <a:cs typeface="Sabon Bold Italics"/>
                <a:sym typeface="Sabon Bold Italics"/>
              </a:rPr>
              <a:t>POLAND</a:t>
            </a:r>
          </a:p>
          <a:p>
            <a:pPr algn="ctr">
              <a:lnSpc>
                <a:spcPts val="1097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77167" y="811582"/>
            <a:ext cx="9214534" cy="2207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b="true" sz="8945" spc="-178">
                <a:solidFill>
                  <a:srgbClr val="486839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INTERNATIONAL DAY OF FOREST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903131"/>
            <a:ext cx="18288000" cy="4767739"/>
          </a:xfrm>
          <a:custGeom>
            <a:avLst/>
            <a:gdLst/>
            <a:ahLst/>
            <a:cxnLst/>
            <a:rect r="r" b="b" t="t" l="l"/>
            <a:pathLst>
              <a:path h="4767739" w="18288000">
                <a:moveTo>
                  <a:pt x="0" y="0"/>
                </a:moveTo>
                <a:lnTo>
                  <a:pt x="18288000" y="0"/>
                </a:lnTo>
                <a:lnTo>
                  <a:pt x="18288000" y="4767738"/>
                </a:lnTo>
                <a:lnTo>
                  <a:pt x="0" y="4767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38" r="0" b="-633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001" y="497720"/>
            <a:ext cx="3612094" cy="9291560"/>
          </a:xfrm>
          <a:custGeom>
            <a:avLst/>
            <a:gdLst/>
            <a:ahLst/>
            <a:cxnLst/>
            <a:rect r="r" b="b" t="t" l="l"/>
            <a:pathLst>
              <a:path h="9291560" w="3612094">
                <a:moveTo>
                  <a:pt x="0" y="0"/>
                </a:moveTo>
                <a:lnTo>
                  <a:pt x="3612094" y="0"/>
                </a:lnTo>
                <a:lnTo>
                  <a:pt x="3612094" y="9291560"/>
                </a:lnTo>
                <a:lnTo>
                  <a:pt x="0" y="9291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99093" y="554870"/>
            <a:ext cx="11834778" cy="6936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8"/>
              </a:lnSpc>
            </a:pPr>
            <a:r>
              <a:rPr lang="en-US" b="true" sz="3209" spc="-64">
                <a:solidFill>
                  <a:srgbClr val="486839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SMALL HANDS – BIG DEAL: PRESCHOOLERS PLANT A TREE TO CARE FOR THE ENVIRONMENT.</a:t>
            </a:r>
          </a:p>
          <a:p>
            <a:pPr algn="ctr">
              <a:lnSpc>
                <a:spcPts val="2618"/>
              </a:lnSpc>
            </a:pPr>
          </a:p>
          <a:p>
            <a:pPr algn="ctr">
              <a:lnSpc>
                <a:spcPts val="2618"/>
              </a:lnSpc>
            </a:pPr>
          </a:p>
          <a:p>
            <a:pPr algn="ctr">
              <a:lnSpc>
                <a:spcPts val="2618"/>
              </a:lnSpc>
            </a:pPr>
            <a:r>
              <a:rPr lang="en-US" sz="2909" spc="-58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AS PART OF THE CAMPAIGN, THE CHILDREN PLANTED A WILLOW (IWE) (AN EXTREMELY IMPORTANT, HONEY-PRODUCING, EARLY SPRING PLANT THAT PROVIDES A VALUABLE FOOD SOURCE FOR BEES AND OTHER POLLINATING INSECTS).</a:t>
            </a:r>
          </a:p>
          <a:p>
            <a:pPr algn="ctr">
              <a:lnSpc>
                <a:spcPts val="2618"/>
              </a:lnSpc>
            </a:pPr>
          </a:p>
          <a:p>
            <a:pPr algn="ctr">
              <a:lnSpc>
                <a:spcPts val="2618"/>
              </a:lnSpc>
            </a:pPr>
            <a:r>
              <a:rPr lang="en-US" sz="2909" spc="-58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DURING ACTIVITIES PRECEDING THE PLANTING, THE CHILDREN LEARNED ABOUT THE IMMENSE IMPORTANCE OF TREES FOR ANIMALS AND PEOPLE, AS A HABITAT, SHELTER, AND SOURCE OF CLEAN AIR. WE ALSO DISCUSSED HOW FORESTS PROVIDE A SPACE FOR REST AND RECREATION, AND CAN ALSO PROVIDE PEOPLE WITH ADDITIONAL FOOD, SUCH AS FOREST FRUITS AND MUSHROOMS.</a:t>
            </a:r>
          </a:p>
          <a:p>
            <a:pPr algn="ctr">
              <a:lnSpc>
                <a:spcPts val="2618"/>
              </a:lnSpc>
            </a:pPr>
          </a:p>
          <a:p>
            <a:pPr algn="ctr">
              <a:lnSpc>
                <a:spcPts val="2618"/>
              </a:lnSpc>
            </a:pPr>
            <a:r>
              <a:rPr lang="en-US" sz="2909" spc="-58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WE ALSO TOUCHED ON ECOLOGY AND HOW EACH OF US, FROM A YOUNG AGE, CAN CARE FOR THE NATURAL ENVIRONMENT.</a:t>
            </a:r>
          </a:p>
          <a:p>
            <a:pPr algn="ctr">
              <a:lnSpc>
                <a:spcPts val="2618"/>
              </a:lnSpc>
            </a:pPr>
          </a:p>
          <a:p>
            <a:pPr algn="ctr">
              <a:lnSpc>
                <a:spcPts val="2618"/>
              </a:lnSpc>
            </a:pPr>
            <a:r>
              <a:rPr lang="en-US" sz="2909" spc="-58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THE TREE WAS PLANTED IN FRONT OF THE SCHOOL, AND WE HOPE IT WILL GROW ALONGSIDE OUR PRESCHOOLERS, REMINDING THEM TO CARE FOR NATURE EVERY DAY.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688907" y="497720"/>
            <a:ext cx="3612094" cy="9291560"/>
          </a:xfrm>
          <a:custGeom>
            <a:avLst/>
            <a:gdLst/>
            <a:ahLst/>
            <a:cxnLst/>
            <a:rect r="r" b="b" t="t" l="l"/>
            <a:pathLst>
              <a:path h="9291560" w="3612094">
                <a:moveTo>
                  <a:pt x="0" y="0"/>
                </a:moveTo>
                <a:lnTo>
                  <a:pt x="3612094" y="0"/>
                </a:lnTo>
                <a:lnTo>
                  <a:pt x="3612094" y="9291560"/>
                </a:lnTo>
                <a:lnTo>
                  <a:pt x="0" y="9291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3240" y="493655"/>
            <a:ext cx="5915604" cy="4200668"/>
          </a:xfrm>
          <a:custGeom>
            <a:avLst/>
            <a:gdLst/>
            <a:ahLst/>
            <a:cxnLst/>
            <a:rect r="r" b="b" t="t" l="l"/>
            <a:pathLst>
              <a:path h="4200668" w="5915604">
                <a:moveTo>
                  <a:pt x="0" y="0"/>
                </a:moveTo>
                <a:lnTo>
                  <a:pt x="5915603" y="0"/>
                </a:lnTo>
                <a:lnTo>
                  <a:pt x="5915603" y="4200668"/>
                </a:lnTo>
                <a:lnTo>
                  <a:pt x="0" y="420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6" r="0" b="-301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54512" y="445660"/>
            <a:ext cx="5388752" cy="4248663"/>
          </a:xfrm>
          <a:custGeom>
            <a:avLst/>
            <a:gdLst/>
            <a:ahLst/>
            <a:cxnLst/>
            <a:rect r="r" b="b" t="t" l="l"/>
            <a:pathLst>
              <a:path h="4248663" w="5388752">
                <a:moveTo>
                  <a:pt x="0" y="0"/>
                </a:moveTo>
                <a:lnTo>
                  <a:pt x="5388752" y="0"/>
                </a:lnTo>
                <a:lnTo>
                  <a:pt x="5388752" y="4248663"/>
                </a:lnTo>
                <a:lnTo>
                  <a:pt x="0" y="4248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07" r="0" b="-540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86251" y="536589"/>
            <a:ext cx="5464969" cy="4114800"/>
          </a:xfrm>
          <a:custGeom>
            <a:avLst/>
            <a:gdLst/>
            <a:ahLst/>
            <a:cxnLst/>
            <a:rect r="r" b="b" t="t" l="l"/>
            <a:pathLst>
              <a:path h="4114800" w="5464969">
                <a:moveTo>
                  <a:pt x="0" y="0"/>
                </a:moveTo>
                <a:lnTo>
                  <a:pt x="5464969" y="0"/>
                </a:lnTo>
                <a:lnTo>
                  <a:pt x="5464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597553" y="4923807"/>
            <a:ext cx="4848722" cy="5145809"/>
          </a:xfrm>
          <a:custGeom>
            <a:avLst/>
            <a:gdLst/>
            <a:ahLst/>
            <a:cxnLst/>
            <a:rect r="r" b="b" t="t" l="l"/>
            <a:pathLst>
              <a:path h="5145809" w="4848722">
                <a:moveTo>
                  <a:pt x="0" y="0"/>
                </a:moveTo>
                <a:lnTo>
                  <a:pt x="4848722" y="0"/>
                </a:lnTo>
                <a:lnTo>
                  <a:pt x="4848722" y="5145809"/>
                </a:lnTo>
                <a:lnTo>
                  <a:pt x="0" y="51458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4277" r="0" b="-2287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3240" y="4923807"/>
            <a:ext cx="4354621" cy="5835338"/>
          </a:xfrm>
          <a:custGeom>
            <a:avLst/>
            <a:gdLst/>
            <a:ahLst/>
            <a:cxnLst/>
            <a:rect r="r" b="b" t="t" l="l"/>
            <a:pathLst>
              <a:path h="5835338" w="4354621">
                <a:moveTo>
                  <a:pt x="0" y="0"/>
                </a:moveTo>
                <a:lnTo>
                  <a:pt x="4354620" y="0"/>
                </a:lnTo>
                <a:lnTo>
                  <a:pt x="4354620" y="5835338"/>
                </a:lnTo>
                <a:lnTo>
                  <a:pt x="0" y="58353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85800" y="5055457"/>
            <a:ext cx="6659430" cy="5014159"/>
          </a:xfrm>
          <a:custGeom>
            <a:avLst/>
            <a:gdLst/>
            <a:ahLst/>
            <a:cxnLst/>
            <a:rect r="r" b="b" t="t" l="l"/>
            <a:pathLst>
              <a:path h="5014159" w="6659430">
                <a:moveTo>
                  <a:pt x="0" y="0"/>
                </a:moveTo>
                <a:lnTo>
                  <a:pt x="6659430" y="0"/>
                </a:lnTo>
                <a:lnTo>
                  <a:pt x="6659430" y="5014159"/>
                </a:lnTo>
                <a:lnTo>
                  <a:pt x="0" y="501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903131"/>
            <a:ext cx="18288000" cy="4767739"/>
          </a:xfrm>
          <a:custGeom>
            <a:avLst/>
            <a:gdLst/>
            <a:ahLst/>
            <a:cxnLst/>
            <a:rect r="r" b="b" t="t" l="l"/>
            <a:pathLst>
              <a:path h="4767739" w="18288000">
                <a:moveTo>
                  <a:pt x="0" y="0"/>
                </a:moveTo>
                <a:lnTo>
                  <a:pt x="18288000" y="0"/>
                </a:lnTo>
                <a:lnTo>
                  <a:pt x="18288000" y="4767738"/>
                </a:lnTo>
                <a:lnTo>
                  <a:pt x="0" y="4767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38" r="0" b="-633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001" y="497720"/>
            <a:ext cx="3612094" cy="9291560"/>
          </a:xfrm>
          <a:custGeom>
            <a:avLst/>
            <a:gdLst/>
            <a:ahLst/>
            <a:cxnLst/>
            <a:rect r="r" b="b" t="t" l="l"/>
            <a:pathLst>
              <a:path h="9291560" w="3612094">
                <a:moveTo>
                  <a:pt x="0" y="0"/>
                </a:moveTo>
                <a:lnTo>
                  <a:pt x="3612094" y="0"/>
                </a:lnTo>
                <a:lnTo>
                  <a:pt x="3612094" y="9291560"/>
                </a:lnTo>
                <a:lnTo>
                  <a:pt x="0" y="9291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38677" y="95250"/>
            <a:ext cx="11410647" cy="910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9"/>
              </a:lnSpc>
            </a:pPr>
            <a:r>
              <a:rPr lang="en-US" b="true" sz="5165" spc="-103">
                <a:solidFill>
                  <a:srgbClr val="486839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FOREST LESSON FOR PRESCHOOLERS</a:t>
            </a:r>
          </a:p>
          <a:p>
            <a:pPr algn="ctr">
              <a:lnSpc>
                <a:spcPts val="4649"/>
              </a:lnSpc>
            </a:pPr>
          </a:p>
          <a:p>
            <a:pPr algn="ctr">
              <a:lnSpc>
                <a:spcPts val="3102"/>
              </a:lnSpc>
            </a:pPr>
            <a:r>
              <a:rPr lang="en-US" sz="3447" spc="-68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THE CHILDREN PARTICIPATED IN A UNIQUE LESSON HELD IN A NEARBY FOREST. IT WAS AN INCREDIBLY ENGAGING ENCOUNTER WITH NATURE, DURING WHICH A FORESTER FASCINATINGLY INTRODUCED THE CHILDREN TO THE SECRETS OF THE FOREST WORLD.</a:t>
            </a:r>
          </a:p>
          <a:p>
            <a:pPr algn="ctr">
              <a:lnSpc>
                <a:spcPts val="3102"/>
              </a:lnSpc>
            </a:pPr>
            <a:r>
              <a:rPr lang="en-US" sz="3447" spc="-68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THE PRESCHOOLERS LEARNED ABOUT THE LAYERS OF THE FOREST AND WHO LIVES IN EACH LAYER. THEY ALSO DISCUSSED THE TYPES OF FORESTS, TREE SPECIES, AND FOREST INHABITANTS – BOTH LARGE AND SMALL. THE CHILDREN ALSO LISTENED WITH INTEREST TO STORIES ABOUT WOOD AND ITS IMPORTANCE IN THE DAILY LIVES OF HUMANS AND ANIMALS.</a:t>
            </a:r>
          </a:p>
          <a:p>
            <a:pPr algn="ctr">
              <a:lnSpc>
                <a:spcPts val="3102"/>
              </a:lnSpc>
            </a:pPr>
            <a:r>
              <a:rPr lang="en-US" sz="3447" spc="-68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UPON RETURNING TO SCHOOL, A SURPRISE AWAITED THE PRESCHOOLERS. EACH RECEIVED A PUZZLE FEATURING FOREST INHABITANTS, WHICH, WHEN COMPLETED, TEACHES CHILDREN CONCENTRATION AND PATIENCE.</a:t>
            </a:r>
          </a:p>
          <a:p>
            <a:pPr algn="ctr">
              <a:lnSpc>
                <a:spcPts val="4239"/>
              </a:lnSpc>
            </a:pPr>
          </a:p>
          <a:p>
            <a:pPr algn="ctr">
              <a:lnSpc>
                <a:spcPts val="6595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688907" y="497720"/>
            <a:ext cx="3612094" cy="9291560"/>
          </a:xfrm>
          <a:custGeom>
            <a:avLst/>
            <a:gdLst/>
            <a:ahLst/>
            <a:cxnLst/>
            <a:rect r="r" b="b" t="t" l="l"/>
            <a:pathLst>
              <a:path h="9291560" w="3612094">
                <a:moveTo>
                  <a:pt x="0" y="0"/>
                </a:moveTo>
                <a:lnTo>
                  <a:pt x="3612094" y="0"/>
                </a:lnTo>
                <a:lnTo>
                  <a:pt x="3612094" y="9291560"/>
                </a:lnTo>
                <a:lnTo>
                  <a:pt x="0" y="9291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2814" y="369195"/>
            <a:ext cx="5007429" cy="3770299"/>
          </a:xfrm>
          <a:custGeom>
            <a:avLst/>
            <a:gdLst/>
            <a:ahLst/>
            <a:cxnLst/>
            <a:rect r="r" b="b" t="t" l="l"/>
            <a:pathLst>
              <a:path h="3770299" w="5007429">
                <a:moveTo>
                  <a:pt x="0" y="0"/>
                </a:moveTo>
                <a:lnTo>
                  <a:pt x="5007429" y="0"/>
                </a:lnTo>
                <a:lnTo>
                  <a:pt x="5007429" y="3770299"/>
                </a:lnTo>
                <a:lnTo>
                  <a:pt x="0" y="3770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81211" y="415828"/>
            <a:ext cx="4883560" cy="3677034"/>
          </a:xfrm>
          <a:custGeom>
            <a:avLst/>
            <a:gdLst/>
            <a:ahLst/>
            <a:cxnLst/>
            <a:rect r="r" b="b" t="t" l="l"/>
            <a:pathLst>
              <a:path h="3677034" w="4883560">
                <a:moveTo>
                  <a:pt x="0" y="0"/>
                </a:moveTo>
                <a:lnTo>
                  <a:pt x="4883561" y="0"/>
                </a:lnTo>
                <a:lnTo>
                  <a:pt x="4883561" y="3677033"/>
                </a:lnTo>
                <a:lnTo>
                  <a:pt x="0" y="3677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75740" y="369195"/>
            <a:ext cx="4883560" cy="3677034"/>
          </a:xfrm>
          <a:custGeom>
            <a:avLst/>
            <a:gdLst/>
            <a:ahLst/>
            <a:cxnLst/>
            <a:rect r="r" b="b" t="t" l="l"/>
            <a:pathLst>
              <a:path h="3677034" w="4883560">
                <a:moveTo>
                  <a:pt x="0" y="0"/>
                </a:moveTo>
                <a:lnTo>
                  <a:pt x="4883560" y="0"/>
                </a:lnTo>
                <a:lnTo>
                  <a:pt x="4883560" y="3677034"/>
                </a:lnTo>
                <a:lnTo>
                  <a:pt x="0" y="3677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40350" y="4720140"/>
            <a:ext cx="4321647" cy="5082615"/>
          </a:xfrm>
          <a:custGeom>
            <a:avLst/>
            <a:gdLst/>
            <a:ahLst/>
            <a:cxnLst/>
            <a:rect r="r" b="b" t="t" l="l"/>
            <a:pathLst>
              <a:path h="5082615" w="4321647">
                <a:moveTo>
                  <a:pt x="0" y="0"/>
                </a:moveTo>
                <a:lnTo>
                  <a:pt x="4321647" y="0"/>
                </a:lnTo>
                <a:lnTo>
                  <a:pt x="4321647" y="5082615"/>
                </a:lnTo>
                <a:lnTo>
                  <a:pt x="0" y="5082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6463" r="0" b="-646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82669" y="4720140"/>
            <a:ext cx="6725918" cy="5064221"/>
          </a:xfrm>
          <a:custGeom>
            <a:avLst/>
            <a:gdLst/>
            <a:ahLst/>
            <a:cxnLst/>
            <a:rect r="r" b="b" t="t" l="l"/>
            <a:pathLst>
              <a:path h="5064221" w="6725918">
                <a:moveTo>
                  <a:pt x="0" y="0"/>
                </a:moveTo>
                <a:lnTo>
                  <a:pt x="6725918" y="0"/>
                </a:lnTo>
                <a:lnTo>
                  <a:pt x="6725918" y="5064220"/>
                </a:lnTo>
                <a:lnTo>
                  <a:pt x="0" y="50642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4822422"/>
            <a:ext cx="5081972" cy="4980333"/>
          </a:xfrm>
          <a:custGeom>
            <a:avLst/>
            <a:gdLst/>
            <a:ahLst/>
            <a:cxnLst/>
            <a:rect r="r" b="b" t="t" l="l"/>
            <a:pathLst>
              <a:path h="4980333" w="5081972">
                <a:moveTo>
                  <a:pt x="0" y="0"/>
                </a:moveTo>
                <a:lnTo>
                  <a:pt x="5081972" y="0"/>
                </a:lnTo>
                <a:lnTo>
                  <a:pt x="5081972" y="4980333"/>
                </a:lnTo>
                <a:lnTo>
                  <a:pt x="0" y="4980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903131"/>
            <a:ext cx="18288000" cy="4767739"/>
          </a:xfrm>
          <a:custGeom>
            <a:avLst/>
            <a:gdLst/>
            <a:ahLst/>
            <a:cxnLst/>
            <a:rect r="r" b="b" t="t" l="l"/>
            <a:pathLst>
              <a:path h="4767739" w="18288000">
                <a:moveTo>
                  <a:pt x="0" y="0"/>
                </a:moveTo>
                <a:lnTo>
                  <a:pt x="18288000" y="0"/>
                </a:lnTo>
                <a:lnTo>
                  <a:pt x="18288000" y="4767738"/>
                </a:lnTo>
                <a:lnTo>
                  <a:pt x="0" y="4767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38" r="0" b="-633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80267" y="951085"/>
            <a:ext cx="11162884" cy="6936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2"/>
              </a:lnSpc>
            </a:pPr>
            <a:r>
              <a:rPr lang="en-US" b="true" sz="7402" spc="-148">
                <a:solidFill>
                  <a:srgbClr val="486839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EARTH DAY </a:t>
            </a:r>
          </a:p>
          <a:p>
            <a:pPr algn="ctr">
              <a:lnSpc>
                <a:spcPts val="918"/>
              </a:lnSpc>
            </a:pPr>
          </a:p>
          <a:p>
            <a:pPr algn="ctr">
              <a:lnSpc>
                <a:spcPts val="4526"/>
              </a:lnSpc>
            </a:pPr>
          </a:p>
          <a:p>
            <a:pPr algn="ctr">
              <a:lnSpc>
                <a:spcPts val="3245"/>
              </a:lnSpc>
            </a:pPr>
            <a:r>
              <a:rPr lang="en-US" sz="3606" spc="-72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ON APRIL 22ND, WE CELEBRATED EARTH DAY AT OUR PRESCHOOL!</a:t>
            </a:r>
          </a:p>
          <a:p>
            <a:pPr algn="ctr">
              <a:lnSpc>
                <a:spcPts val="3245"/>
              </a:lnSpc>
            </a:pPr>
            <a:r>
              <a:rPr lang="en-US" sz="3606" spc="-72">
                <a:solidFill>
                  <a:srgbClr val="486839"/>
                </a:solidFill>
                <a:latin typeface="Migra Extra-Light"/>
                <a:ea typeface="Migra Extra-Light"/>
                <a:cs typeface="Migra Extra-Light"/>
                <a:sym typeface="Migra Extra-Light"/>
              </a:rPr>
              <a:t>DURING THE CELEBRATION, WE DISCUSSED THE IMPORTANT ROLE FORESTS PLAY IN OUR PLANET – WHY THEY ARE SO VALUABLE AND HOW WE CAN CARE FOR THEM. WE ALSO HAD A LOT OF FUN! THE CHILDREN PARTICIPATED IN A GAME OF GUESSING THE SOUNDS OF FOREST ANIMALS AND IMITATED THEIR MOVEMENTS, WHICH BROUGHT US LOTS OF JOY AND LAUGHTER. IN THE ART SECTION, THE SIX-YEAR-OLDS CREATED A PROJECT TITLED "FOREST IN A JAR," RESULTING IN SMALL WORKS OF ART INSPIRED BY THE FOREST ENVIRONMENT.</a:t>
            </a:r>
          </a:p>
          <a:p>
            <a:pPr algn="ctr">
              <a:lnSpc>
                <a:spcPts val="3672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5342" y="1403164"/>
            <a:ext cx="5624472" cy="5889500"/>
          </a:xfrm>
          <a:custGeom>
            <a:avLst/>
            <a:gdLst/>
            <a:ahLst/>
            <a:cxnLst/>
            <a:rect r="r" b="b" t="t" l="l"/>
            <a:pathLst>
              <a:path h="5889500" w="5624472">
                <a:moveTo>
                  <a:pt x="0" y="0"/>
                </a:moveTo>
                <a:lnTo>
                  <a:pt x="5624472" y="0"/>
                </a:lnTo>
                <a:lnTo>
                  <a:pt x="5624472" y="5889499"/>
                </a:lnTo>
                <a:lnTo>
                  <a:pt x="0" y="5889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77566" y="292405"/>
            <a:ext cx="4112518" cy="5483357"/>
          </a:xfrm>
          <a:custGeom>
            <a:avLst/>
            <a:gdLst/>
            <a:ahLst/>
            <a:cxnLst/>
            <a:rect r="r" b="b" t="t" l="l"/>
            <a:pathLst>
              <a:path h="5483357" w="4112518">
                <a:moveTo>
                  <a:pt x="0" y="0"/>
                </a:moveTo>
                <a:lnTo>
                  <a:pt x="4112517" y="0"/>
                </a:lnTo>
                <a:lnTo>
                  <a:pt x="4112517" y="5483356"/>
                </a:lnTo>
                <a:lnTo>
                  <a:pt x="0" y="5483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14008" y="292405"/>
            <a:ext cx="4049760" cy="5399680"/>
          </a:xfrm>
          <a:custGeom>
            <a:avLst/>
            <a:gdLst/>
            <a:ahLst/>
            <a:cxnLst/>
            <a:rect r="r" b="b" t="t" l="l"/>
            <a:pathLst>
              <a:path h="5399680" w="4049760">
                <a:moveTo>
                  <a:pt x="0" y="0"/>
                </a:moveTo>
                <a:lnTo>
                  <a:pt x="4049760" y="0"/>
                </a:lnTo>
                <a:lnTo>
                  <a:pt x="4049760" y="5399680"/>
                </a:lnTo>
                <a:lnTo>
                  <a:pt x="0" y="539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0698" y="1377830"/>
            <a:ext cx="5695575" cy="7531339"/>
          </a:xfrm>
          <a:custGeom>
            <a:avLst/>
            <a:gdLst/>
            <a:ahLst/>
            <a:cxnLst/>
            <a:rect r="r" b="b" t="t" l="l"/>
            <a:pathLst>
              <a:path h="7531339" w="5695575">
                <a:moveTo>
                  <a:pt x="0" y="0"/>
                </a:moveTo>
                <a:lnTo>
                  <a:pt x="5695575" y="0"/>
                </a:lnTo>
                <a:lnTo>
                  <a:pt x="5695575" y="7531340"/>
                </a:lnTo>
                <a:lnTo>
                  <a:pt x="0" y="7531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1395" y="3922654"/>
            <a:ext cx="4374180" cy="4452091"/>
          </a:xfrm>
          <a:custGeom>
            <a:avLst/>
            <a:gdLst/>
            <a:ahLst/>
            <a:cxnLst/>
            <a:rect r="r" b="b" t="t" l="l"/>
            <a:pathLst>
              <a:path h="4452091" w="4374180">
                <a:moveTo>
                  <a:pt x="0" y="0"/>
                </a:moveTo>
                <a:lnTo>
                  <a:pt x="4374180" y="0"/>
                </a:lnTo>
                <a:lnTo>
                  <a:pt x="4374180" y="4452092"/>
                </a:lnTo>
                <a:lnTo>
                  <a:pt x="0" y="44520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52541" y="5929728"/>
            <a:ext cx="6281643" cy="4150020"/>
          </a:xfrm>
          <a:custGeom>
            <a:avLst/>
            <a:gdLst/>
            <a:ahLst/>
            <a:cxnLst/>
            <a:rect r="r" b="b" t="t" l="l"/>
            <a:pathLst>
              <a:path h="4150020" w="6281643">
                <a:moveTo>
                  <a:pt x="0" y="0"/>
                </a:moveTo>
                <a:lnTo>
                  <a:pt x="6281643" y="0"/>
                </a:lnTo>
                <a:lnTo>
                  <a:pt x="6281643" y="4150021"/>
                </a:lnTo>
                <a:lnTo>
                  <a:pt x="0" y="41500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6984" r="0" b="-6984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903131"/>
            <a:ext cx="18288000" cy="4767739"/>
          </a:xfrm>
          <a:custGeom>
            <a:avLst/>
            <a:gdLst/>
            <a:ahLst/>
            <a:cxnLst/>
            <a:rect r="r" b="b" t="t" l="l"/>
            <a:pathLst>
              <a:path h="4767739" w="18288000">
                <a:moveTo>
                  <a:pt x="0" y="0"/>
                </a:moveTo>
                <a:lnTo>
                  <a:pt x="18288000" y="0"/>
                </a:lnTo>
                <a:lnTo>
                  <a:pt x="18288000" y="4767738"/>
                </a:lnTo>
                <a:lnTo>
                  <a:pt x="0" y="4767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338" r="0" b="-633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001" y="497720"/>
            <a:ext cx="3612094" cy="9291560"/>
          </a:xfrm>
          <a:custGeom>
            <a:avLst/>
            <a:gdLst/>
            <a:ahLst/>
            <a:cxnLst/>
            <a:rect r="r" b="b" t="t" l="l"/>
            <a:pathLst>
              <a:path h="9291560" w="3612094">
                <a:moveTo>
                  <a:pt x="0" y="0"/>
                </a:moveTo>
                <a:lnTo>
                  <a:pt x="3612094" y="0"/>
                </a:lnTo>
                <a:lnTo>
                  <a:pt x="3612094" y="9291560"/>
                </a:lnTo>
                <a:lnTo>
                  <a:pt x="0" y="9291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88907" y="497720"/>
            <a:ext cx="3612094" cy="9291560"/>
          </a:xfrm>
          <a:custGeom>
            <a:avLst/>
            <a:gdLst/>
            <a:ahLst/>
            <a:cxnLst/>
            <a:rect r="r" b="b" t="t" l="l"/>
            <a:pathLst>
              <a:path h="9291560" w="3612094">
                <a:moveTo>
                  <a:pt x="0" y="0"/>
                </a:moveTo>
                <a:lnTo>
                  <a:pt x="3612094" y="0"/>
                </a:lnTo>
                <a:lnTo>
                  <a:pt x="3612094" y="9291560"/>
                </a:lnTo>
                <a:lnTo>
                  <a:pt x="0" y="9291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99093" y="3933825"/>
            <a:ext cx="11089815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b="true" sz="9000" spc="-179">
                <a:solidFill>
                  <a:srgbClr val="486839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DAHIr69gVUs</dc:identifier>
  <dcterms:modified xsi:type="dcterms:W3CDTF">2011-08-01T06:04:30Z</dcterms:modified>
  <cp:revision>1</cp:revision>
  <dc:title>Green Tree Forest Grassland Group Projet Presentation</dc:title>
</cp:coreProperties>
</file>